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9" roundtripDataSignature="AMtx7mikmApcEsbyI9H2o8wayEtqF3fz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962706-AF9F-4523-BEAC-08119A2D6368}">
  <a:tblStyle styleId="{B1962706-AF9F-4523-BEAC-08119A2D63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customschemas.google.com/relationships/presentationmetadata" Target="meta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cd6620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2ccd6620ce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cd6620ceb_4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cd6620ceb_4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ccd6620ceb_4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cd6620ceb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ccd6620ceb_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d47c24a68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cd47c24a68_0_1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d47c24a68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cd47c24a68_2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cd6620ceb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ccd6620ceb_0_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cd6620ceb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ccd6620ceb_0_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ccd6620ce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ccd6620ceb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cd6620ceb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ccd6620ceb_1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cd6620ceb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ccd6620ceb_1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d0baab17b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cd0baab17b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cd6620ce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2ccd6620ceb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d0baab17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cd0baab17b_0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d47c24a68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2cd47c24a6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cd6620ce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ccd6620ceb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f6a0254a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cf6a0254ae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cd6620ceb_2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cd6620ceb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ccd6620ceb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cd6620ceb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ccd6620ceb_2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cd6620ceb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ccd6620ceb_2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d47c24a68_0_1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d47c24a68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cd47c24a68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d47c24a68_0_81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2cd47c24a68_0_8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cd47c24a68_0_8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2cd47c24a68_0_8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d47c24a68_0_86"/>
          <p:cNvSpPr txBox="1"/>
          <p:nvPr>
            <p:ph type="title"/>
          </p:nvPr>
        </p:nvSpPr>
        <p:spPr>
          <a:xfrm>
            <a:off x="457200" y="1066968"/>
            <a:ext cx="30084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2cd47c24a68_0_86"/>
          <p:cNvSpPr txBox="1"/>
          <p:nvPr>
            <p:ph idx="1" type="body"/>
          </p:nvPr>
        </p:nvSpPr>
        <p:spPr>
          <a:xfrm>
            <a:off x="3575050" y="1073720"/>
            <a:ext cx="5111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8" name="Google Shape;88;g2cd47c24a68_0_86"/>
          <p:cNvSpPr txBox="1"/>
          <p:nvPr>
            <p:ph idx="2" type="body"/>
          </p:nvPr>
        </p:nvSpPr>
        <p:spPr>
          <a:xfrm>
            <a:off x="457200" y="1803850"/>
            <a:ext cx="3008400" cy="4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g2cd47c24a68_0_8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cd47c24a68_0_8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2cd47c24a68_0_8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d47c24a68_0_93"/>
          <p:cNvSpPr txBox="1"/>
          <p:nvPr>
            <p:ph type="title"/>
          </p:nvPr>
        </p:nvSpPr>
        <p:spPr>
          <a:xfrm>
            <a:off x="457200" y="1196430"/>
            <a:ext cx="25737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cd47c24a68_0_93"/>
          <p:cNvSpPr/>
          <p:nvPr>
            <p:ph idx="2" type="pic"/>
          </p:nvPr>
        </p:nvSpPr>
        <p:spPr>
          <a:xfrm>
            <a:off x="3200400" y="1196430"/>
            <a:ext cx="5486400" cy="485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2cd47c24a68_0_93"/>
          <p:cNvSpPr txBox="1"/>
          <p:nvPr>
            <p:ph idx="1" type="body"/>
          </p:nvPr>
        </p:nvSpPr>
        <p:spPr>
          <a:xfrm>
            <a:off x="457200" y="1768043"/>
            <a:ext cx="2573700" cy="4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6" name="Google Shape;96;g2cd47c24a68_0_9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2cd47c24a68_0_9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cd47c24a68_0_9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d47c24a68_0_6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2cd47c24a68_0_61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g2cd47c24a68_0_6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g2cd47c24a68_0_6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2cd47c24a68_0_6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66" name="Google Shape;66;g2cd47c24a68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4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cd47c24a68_0_68"/>
          <p:cNvSpPr txBox="1"/>
          <p:nvPr>
            <p:ph type="ctrTitle"/>
          </p:nvPr>
        </p:nvSpPr>
        <p:spPr>
          <a:xfrm>
            <a:off x="3969582" y="2130425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2cd47c24a68_0_68"/>
          <p:cNvSpPr txBox="1"/>
          <p:nvPr>
            <p:ph idx="1" type="subTitle"/>
          </p:nvPr>
        </p:nvSpPr>
        <p:spPr>
          <a:xfrm>
            <a:off x="3124200" y="3886200"/>
            <a:ext cx="533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g2cd47c24a68_0_6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cd47c24a68_0_6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2cd47c24a68_0_6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d47c24a68_0_74"/>
          <p:cNvSpPr txBox="1"/>
          <p:nvPr>
            <p:ph idx="1" type="body"/>
          </p:nvPr>
        </p:nvSpPr>
        <p:spPr>
          <a:xfrm>
            <a:off x="457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g2cd47c24a68_0_74"/>
          <p:cNvSpPr txBox="1"/>
          <p:nvPr>
            <p:ph idx="2" type="body"/>
          </p:nvPr>
        </p:nvSpPr>
        <p:spPr>
          <a:xfrm>
            <a:off x="4648200" y="1975644"/>
            <a:ext cx="4038600" cy="41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g2cd47c24a68_0_7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2cd47c24a68_0_7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cd47c24a68_0_7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g2cd47c24a68_0_7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cd47c24a68_0_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g2cd47c24a68_0_5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g2cd47c24a68_0_5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2cd47c24a68_0_5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2cd47c24a68_0_5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cd6620ceb_0_0"/>
          <p:cNvSpPr txBox="1"/>
          <p:nvPr>
            <p:ph type="ctrTitle"/>
          </p:nvPr>
        </p:nvSpPr>
        <p:spPr>
          <a:xfrm>
            <a:off x="1665750" y="3385225"/>
            <a:ext cx="73026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29"/>
              <a:buFont typeface="Arial"/>
              <a:buNone/>
            </a:pPr>
            <a:r>
              <a:rPr lang="en-US" sz="3740"/>
              <a:t>ECEN 404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31"/>
              <a:buFont typeface="Arial"/>
              <a:buNone/>
            </a:pPr>
            <a:r>
              <a:rPr lang="en-US" sz="3740"/>
              <a:t>Team #44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29"/>
              <a:buFont typeface="Arial"/>
              <a:buNone/>
            </a:pPr>
            <a:r>
              <a:rPr lang="en-US" sz="3740"/>
              <a:t>Final Presentation</a:t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6629"/>
              <a:buFont typeface="Arial"/>
              <a:buNone/>
            </a:pPr>
            <a:r>
              <a:t/>
            </a:r>
            <a:endParaRPr sz="37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Cubesat RIOT Drive: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Ian Poynter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Joshua Feldman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Michael Kim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Alejandro Torres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Sponsor: Orbital Arc &amp; SATOP</a:t>
            </a:r>
            <a:endParaRPr sz="284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4"/>
              <a:buFont typeface="Arial"/>
              <a:buNone/>
            </a:pPr>
            <a:r>
              <a:rPr lang="en-US" sz="2840"/>
              <a:t>TA: Souryendu Das</a:t>
            </a:r>
            <a:endParaRPr sz="2840"/>
          </a:p>
        </p:txBody>
      </p:sp>
      <p:pic>
        <p:nvPicPr>
          <p:cNvPr descr="DLCOE_logo_HWHT.png" id="104" name="Google Shape;104;g2ccd6620ce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ccd6620ceb_0_0"/>
          <p:cNvPicPr preferRelativeResize="0"/>
          <p:nvPr/>
        </p:nvPicPr>
        <p:blipFill rotWithShape="1">
          <a:blip r:embed="rId4">
            <a:alphaModFix/>
          </a:blip>
          <a:srcRect b="0" l="7647" r="-1131" t="2610"/>
          <a:stretch/>
        </p:blipFill>
        <p:spPr>
          <a:xfrm>
            <a:off x="0" y="0"/>
            <a:ext cx="6422226" cy="667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g2ccd6620ceb_4_13"/>
          <p:cNvGrpSpPr/>
          <p:nvPr/>
        </p:nvGrpSpPr>
        <p:grpSpPr>
          <a:xfrm>
            <a:off x="2620640" y="1852875"/>
            <a:ext cx="3902710" cy="3829525"/>
            <a:chOff x="2620640" y="1852875"/>
            <a:chExt cx="3902710" cy="3829525"/>
          </a:xfrm>
        </p:grpSpPr>
        <p:sp>
          <p:nvSpPr>
            <p:cNvPr id="231" name="Google Shape;231;g2ccd6620ceb_4_13"/>
            <p:cNvSpPr/>
            <p:nvPr/>
          </p:nvSpPr>
          <p:spPr>
            <a:xfrm>
              <a:off x="2934475" y="1852875"/>
              <a:ext cx="1353000" cy="2035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g2ccd6620ceb_4_13"/>
            <p:cNvSpPr/>
            <p:nvPr/>
          </p:nvSpPr>
          <p:spPr>
            <a:xfrm>
              <a:off x="3118475" y="3855700"/>
              <a:ext cx="1796700" cy="18267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g2ccd6620ceb_4_13"/>
            <p:cNvSpPr/>
            <p:nvPr/>
          </p:nvSpPr>
          <p:spPr>
            <a:xfrm>
              <a:off x="4244150" y="1852875"/>
              <a:ext cx="1277100" cy="276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g2ccd6620ceb_4_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0640" y="1852875"/>
              <a:ext cx="3902710" cy="3829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g2ccd6620ceb_4_13"/>
          <p:cNvSpPr/>
          <p:nvPr/>
        </p:nvSpPr>
        <p:spPr>
          <a:xfrm rot="-258454">
            <a:off x="5205919" y="2312122"/>
            <a:ext cx="535212" cy="89410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ccd6620ceb_4_13"/>
          <p:cNvSpPr/>
          <p:nvPr/>
        </p:nvSpPr>
        <p:spPr>
          <a:xfrm>
            <a:off x="4972425" y="4655775"/>
            <a:ext cx="1065000" cy="63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ccd6620ceb_4_13"/>
          <p:cNvSpPr/>
          <p:nvPr/>
        </p:nvSpPr>
        <p:spPr>
          <a:xfrm>
            <a:off x="4147325" y="1852875"/>
            <a:ext cx="987900" cy="21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ccd6620ceb_4_13"/>
          <p:cNvSpPr/>
          <p:nvPr/>
        </p:nvSpPr>
        <p:spPr>
          <a:xfrm>
            <a:off x="301550" y="2412450"/>
            <a:ext cx="2188800" cy="190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ccd6620ceb_4_13"/>
          <p:cNvSpPr txBox="1"/>
          <p:nvPr/>
        </p:nvSpPr>
        <p:spPr>
          <a:xfrm>
            <a:off x="301550" y="2412450"/>
            <a:ext cx="218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USART &amp; Programming connection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This </a:t>
            </a:r>
            <a:r>
              <a:rPr lang="en-US">
                <a:solidFill>
                  <a:schemeClr val="dk1"/>
                </a:solidFill>
              </a:rPr>
              <a:t>connection</a:t>
            </a:r>
            <a:r>
              <a:rPr lang="en-US">
                <a:solidFill>
                  <a:schemeClr val="dk1"/>
                </a:solidFill>
              </a:rPr>
              <a:t> functions as both pinout to PICkit for programming and debugging, and USART command send and </a:t>
            </a:r>
            <a:r>
              <a:rPr lang="en-US">
                <a:solidFill>
                  <a:schemeClr val="dk1"/>
                </a:solidFill>
              </a:rPr>
              <a:t>receive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g2ccd6620ceb_4_13"/>
          <p:cNvSpPr txBox="1"/>
          <p:nvPr/>
        </p:nvSpPr>
        <p:spPr>
          <a:xfrm>
            <a:off x="6760725" y="1852875"/>
            <a:ext cx="223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Microcontroller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PIC18f24Q10 microcontroller </a:t>
            </a:r>
            <a:r>
              <a:rPr lang="en-US">
                <a:solidFill>
                  <a:schemeClr val="dk1"/>
                </a:solidFill>
              </a:rPr>
              <a:t>that controls prototype components.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g2ccd6620ceb_4_13"/>
          <p:cNvSpPr/>
          <p:nvPr/>
        </p:nvSpPr>
        <p:spPr>
          <a:xfrm rot="-1817">
            <a:off x="6760750" y="1852754"/>
            <a:ext cx="1702500" cy="126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ccd6620ceb_4_13"/>
          <p:cNvSpPr/>
          <p:nvPr/>
        </p:nvSpPr>
        <p:spPr>
          <a:xfrm>
            <a:off x="6760725" y="4026075"/>
            <a:ext cx="2013600" cy="126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ccd6620ceb_4_13"/>
          <p:cNvSpPr txBox="1"/>
          <p:nvPr/>
        </p:nvSpPr>
        <p:spPr>
          <a:xfrm>
            <a:off x="6760750" y="4026075"/>
            <a:ext cx="201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Stepper motor Driver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Driver </a:t>
            </a:r>
            <a:r>
              <a:rPr lang="en-US">
                <a:solidFill>
                  <a:schemeClr val="dk1"/>
                </a:solidFill>
              </a:rPr>
              <a:t>receives</a:t>
            </a:r>
            <a:r>
              <a:rPr lang="en-US">
                <a:solidFill>
                  <a:schemeClr val="dk1"/>
                </a:solidFill>
              </a:rPr>
              <a:t> PIC GPIO signals and drives motor for valve control.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44" name="Google Shape;244;g2ccd6620ceb_4_13"/>
          <p:cNvCxnSpPr>
            <a:stCxn id="235" idx="3"/>
          </p:cNvCxnSpPr>
          <p:nvPr/>
        </p:nvCxnSpPr>
        <p:spPr>
          <a:xfrm flipH="1" rot="10800000">
            <a:off x="5740375" y="2496975"/>
            <a:ext cx="1020300" cy="2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g2ccd6620ceb_4_13"/>
          <p:cNvCxnSpPr>
            <a:stCxn id="236" idx="3"/>
          </p:cNvCxnSpPr>
          <p:nvPr/>
        </p:nvCxnSpPr>
        <p:spPr>
          <a:xfrm flipH="1" rot="10800000">
            <a:off x="6037425" y="4655775"/>
            <a:ext cx="723300" cy="3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g2ccd6620ceb_4_13"/>
          <p:cNvCxnSpPr>
            <a:stCxn id="237" idx="1"/>
            <a:endCxn id="239" idx="3"/>
          </p:cNvCxnSpPr>
          <p:nvPr/>
        </p:nvCxnSpPr>
        <p:spPr>
          <a:xfrm flipH="1">
            <a:off x="2490425" y="1960575"/>
            <a:ext cx="1656900" cy="140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g2ccd6620ceb_4_13"/>
          <p:cNvSpPr txBox="1"/>
          <p:nvPr/>
        </p:nvSpPr>
        <p:spPr>
          <a:xfrm>
            <a:off x="445800" y="891700"/>
            <a:ext cx="8252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Microcontroller Board Components</a:t>
            </a:r>
            <a:br>
              <a:rPr b="1" lang="en-US" sz="3200">
                <a:solidFill>
                  <a:schemeClr val="dk1"/>
                </a:solidFill>
              </a:rPr>
            </a:br>
            <a:r>
              <a:rPr b="1" lang="en-US" sz="1422">
                <a:solidFill>
                  <a:schemeClr val="dk1"/>
                </a:solidFill>
              </a:rPr>
              <a:t>Joshua Feldman</a:t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cd6620ceb_4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Microcontroller Challenges and Solutions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22"/>
              <a:t>Joshua Feldman</a:t>
            </a:r>
            <a:endParaRPr sz="1422"/>
          </a:p>
        </p:txBody>
      </p:sp>
      <p:sp>
        <p:nvSpPr>
          <p:cNvPr id="253" name="Google Shape;253;g2ccd6620ceb_4_0"/>
          <p:cNvSpPr txBox="1"/>
          <p:nvPr>
            <p:ph idx="1" type="body"/>
          </p:nvPr>
        </p:nvSpPr>
        <p:spPr>
          <a:xfrm>
            <a:off x="381000" y="1899900"/>
            <a:ext cx="41910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spcBef>
                <a:spcPts val="544"/>
              </a:spcBef>
              <a:spcAft>
                <a:spcPts val="0"/>
              </a:spcAft>
              <a:buNone/>
            </a:pPr>
            <a:r>
              <a:rPr b="1" lang="en-US" sz="2400" u="sng"/>
              <a:t>Challenges</a:t>
            </a:r>
            <a:endParaRPr b="1" sz="2400" u="sng"/>
          </a:p>
          <a:p>
            <a:pPr indent="-355600" lvl="0" marL="457200" rtl="0" algn="l">
              <a:spcBef>
                <a:spcPts val="544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PICkit breaking down and consuming power from circuit.</a:t>
            </a:r>
            <a:br>
              <a:rPr lang="en-US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Switch from mass flow controller to stepper motor driver and manual flow valve.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Selection of components for switches for enabling dummy loads.</a:t>
            </a:r>
            <a:br>
              <a:rPr lang="en-US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MPLabxIDE and PIC USART </a:t>
            </a:r>
            <a:r>
              <a:rPr lang="en-US" sz="2000"/>
              <a:t>functionality outputting garbage values.</a:t>
            </a:r>
            <a:br>
              <a:rPr lang="en-US" sz="2000"/>
            </a:br>
            <a:endParaRPr sz="2000"/>
          </a:p>
        </p:txBody>
      </p:sp>
      <p:sp>
        <p:nvSpPr>
          <p:cNvPr id="254" name="Google Shape;254;g2ccd6620ceb_4_0"/>
          <p:cNvSpPr txBox="1"/>
          <p:nvPr>
            <p:ph idx="1" type="body"/>
          </p:nvPr>
        </p:nvSpPr>
        <p:spPr>
          <a:xfrm>
            <a:off x="4572000" y="1899900"/>
            <a:ext cx="4038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spcBef>
                <a:spcPts val="544"/>
              </a:spcBef>
              <a:spcAft>
                <a:spcPts val="0"/>
              </a:spcAft>
              <a:buNone/>
            </a:pPr>
            <a:r>
              <a:rPr b="1" lang="en-US" sz="2400" u="sng"/>
              <a:t>Solutions</a:t>
            </a:r>
            <a:endParaRPr b="1" sz="2400" u="sng"/>
          </a:p>
          <a:p>
            <a:pPr indent="-355600" lvl="0" marL="457200" rtl="0" algn="l">
              <a:spcBef>
                <a:spcPts val="544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Troubleshooting the cause of the power loss and ordering a new PICkit.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Rushed research and integration of stepper motor driver to microcontroller.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Researched current and voltage needs and selected transistor with acceptable loss.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Tested USART cable with PICkit enable to validate functionality, then with normal operation from power.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d47c24a68_0_12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Microcontroller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22"/>
              <a:t>Joshua Feldman</a:t>
            </a:r>
            <a:endParaRPr sz="1422"/>
          </a:p>
        </p:txBody>
      </p:sp>
      <p:pic>
        <p:nvPicPr>
          <p:cNvPr id="260" name="Google Shape;260;g2cd47c24a68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086" y="2722575"/>
            <a:ext cx="6867825" cy="24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d47c24a68_2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Chassis</a:t>
            </a:r>
            <a:r>
              <a:rPr lang="en-US"/>
              <a:t> Challenges and Solutions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22"/>
              <a:t>Ian Poynter</a:t>
            </a:r>
            <a:endParaRPr sz="1422"/>
          </a:p>
        </p:txBody>
      </p:sp>
      <p:sp>
        <p:nvSpPr>
          <p:cNvPr id="266" name="Google Shape;266;g2cd47c24a68_2_0"/>
          <p:cNvSpPr txBox="1"/>
          <p:nvPr>
            <p:ph idx="1" type="body"/>
          </p:nvPr>
        </p:nvSpPr>
        <p:spPr>
          <a:xfrm>
            <a:off x="381000" y="1899900"/>
            <a:ext cx="41910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544"/>
              </a:spcBef>
              <a:spcAft>
                <a:spcPts val="0"/>
              </a:spcAft>
              <a:buNone/>
            </a:pPr>
            <a:r>
              <a:rPr b="1" lang="en-US" sz="2400" u="sng"/>
              <a:t>Challenges</a:t>
            </a:r>
            <a:endParaRPr b="1" sz="2400" u="sng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55600" lvl="0" marL="457200" rtl="0" algn="l">
              <a:spcBef>
                <a:spcPts val="544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Multiple subsystem objective modifications</a:t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544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Subsystem work outside of previous experience</a:t>
            </a:r>
            <a:endParaRPr sz="20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544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Required very different skills (CAD, fabrication, design techniques, technical communication)</a:t>
            </a:r>
            <a:endParaRPr sz="2000"/>
          </a:p>
        </p:txBody>
      </p:sp>
      <p:sp>
        <p:nvSpPr>
          <p:cNvPr id="267" name="Google Shape;267;g2cd47c24a68_2_0"/>
          <p:cNvSpPr txBox="1"/>
          <p:nvPr>
            <p:ph idx="1" type="body"/>
          </p:nvPr>
        </p:nvSpPr>
        <p:spPr>
          <a:xfrm>
            <a:off x="4572000" y="1899900"/>
            <a:ext cx="4038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544"/>
              </a:spcBef>
              <a:spcAft>
                <a:spcPts val="0"/>
              </a:spcAft>
              <a:buNone/>
            </a:pPr>
            <a:r>
              <a:rPr b="1" lang="en-US" sz="2400" u="sng"/>
              <a:t>Solutions</a:t>
            </a:r>
            <a:endParaRPr b="1" sz="2400" u="sng"/>
          </a:p>
          <a:p>
            <a:pPr indent="0" lvl="0" marL="0" rtl="0" algn="ctr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-355600" lvl="0" marL="457200" rtl="0" algn="l">
              <a:spcBef>
                <a:spcPts val="544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Design and production of CubeSat chassis that conforms to all required specifications</a:t>
            </a:r>
            <a:endParaRPr sz="2000"/>
          </a:p>
          <a:p>
            <a:pPr indent="0" lvl="0" marL="4572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544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Developed technical communication skills to communicate effectively with all stakeholders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cd6620ceb_0_5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22"/>
              <a:t>Ian Poynter</a:t>
            </a:r>
            <a:endParaRPr sz="1422"/>
          </a:p>
        </p:txBody>
      </p:sp>
      <p:pic>
        <p:nvPicPr>
          <p:cNvPr id="273" name="Google Shape;273;g2ccd6620ceb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00" y="2107075"/>
            <a:ext cx="3484250" cy="38496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Google Shape;274;g2ccd6620ceb_0_57"/>
          <p:cNvGraphicFramePr/>
          <p:nvPr/>
        </p:nvGraphicFramePr>
        <p:xfrm>
          <a:off x="4747575" y="240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{B1962706-AF9F-4523-BEAC-08119A2D6368}</a:tableStyleId>
              </a:tblPr>
              <a:tblGrid>
                <a:gridCol w="1403050"/>
                <a:gridCol w="1403050"/>
                <a:gridCol w="1403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Category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Specification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Compliance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Dimensions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10x10x10 (cm)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± 0.2 cm on any side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10% of </a:t>
                      </a:r>
                      <a:r>
                        <a:rPr lang="en-US"/>
                        <a:t>weight</a:t>
                      </a:r>
                      <a:r>
                        <a:rPr lang="en-US"/>
                        <a:t> limit (200g)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132 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Rail ends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6.5x6.5 (mm)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± 0.1 mm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Material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Hard anodized Aluminum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Aluminum 7075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cd6620ceb_0_6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22"/>
              <a:t>Ian Poynter</a:t>
            </a:r>
            <a:endParaRPr sz="1422"/>
          </a:p>
        </p:txBody>
      </p:sp>
      <p:pic>
        <p:nvPicPr>
          <p:cNvPr id="280" name="Google Shape;280;g2ccd6620ceb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50" y="4935702"/>
            <a:ext cx="3085726" cy="156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g2ccd6620ceb_0_69"/>
          <p:cNvCxnSpPr/>
          <p:nvPr/>
        </p:nvCxnSpPr>
        <p:spPr>
          <a:xfrm>
            <a:off x="3431850" y="1845925"/>
            <a:ext cx="48300" cy="471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g2ccd6620ceb_0_69"/>
          <p:cNvSpPr txBox="1"/>
          <p:nvPr/>
        </p:nvSpPr>
        <p:spPr>
          <a:xfrm>
            <a:off x="264375" y="1826550"/>
            <a:ext cx="2983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Accelerator Plate Discharge Testing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283" name="Google Shape;283;g2ccd6620ceb_0_69"/>
          <p:cNvSpPr txBox="1"/>
          <p:nvPr/>
        </p:nvSpPr>
        <p:spPr>
          <a:xfrm>
            <a:off x="99700" y="2766125"/>
            <a:ext cx="3332100" cy="18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Designed test procedure for Orbital Arc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Conducted test and reviewed results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Found linear discharge over range of operation, further testing neglected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4" name="Google Shape;284;g2ccd6620ceb_0_69"/>
          <p:cNvSpPr txBox="1"/>
          <p:nvPr/>
        </p:nvSpPr>
        <p:spPr>
          <a:xfrm>
            <a:off x="3664425" y="1894325"/>
            <a:ext cx="5366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PCB Mounting Fabrication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285" name="Google Shape;285;g2ccd6620ceb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126" y="4377750"/>
            <a:ext cx="2036597" cy="237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ccd6620ceb_0_69"/>
          <p:cNvSpPr txBox="1"/>
          <p:nvPr/>
        </p:nvSpPr>
        <p:spPr>
          <a:xfrm>
            <a:off x="3577150" y="2582075"/>
            <a:ext cx="54537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Design of mounting to hold PCB to Chassis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Fabrication through 3D printing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Machining of Chassis to accommodate mounting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Additional fabrication of motor-valve connector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87" name="Google Shape;287;g2ccd6620ceb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0123" y="4445975"/>
            <a:ext cx="2320270" cy="225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ccd6620ceb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Accelerator Plate</a:t>
            </a:r>
            <a:r>
              <a:rPr lang="en-US"/>
              <a:t>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22"/>
              <a:t>Michael Kim</a:t>
            </a:r>
            <a:endParaRPr sz="1422"/>
          </a:p>
        </p:txBody>
      </p:sp>
      <p:sp>
        <p:nvSpPr>
          <p:cNvPr id="293" name="Google Shape;293;g2ccd6620ceb_1_0"/>
          <p:cNvSpPr txBox="1"/>
          <p:nvPr>
            <p:ph idx="1" type="body"/>
          </p:nvPr>
        </p:nvSpPr>
        <p:spPr>
          <a:xfrm>
            <a:off x="513825" y="1852875"/>
            <a:ext cx="82752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rPr lang="en-US" u="sng"/>
              <a:t>Overview:</a:t>
            </a:r>
            <a:endParaRPr u="sng"/>
          </a:p>
          <a:p>
            <a:pPr indent="-386080" lvl="0" marL="342900" rtl="0" algn="l">
              <a:spcBef>
                <a:spcPts val="5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Geometry and Material Selection</a:t>
            </a:r>
            <a:endParaRPr/>
          </a:p>
          <a:p>
            <a:pPr indent="-284638" lvl="1" marL="742950" rtl="0" algn="l">
              <a:spcBef>
                <a:spcPts val="544"/>
              </a:spcBef>
              <a:spcAft>
                <a:spcPts val="0"/>
              </a:spcAft>
              <a:buSzPct val="100000"/>
              <a:buChar char="–"/>
            </a:pPr>
            <a:r>
              <a:rPr lang="en-US" sz="2300"/>
              <a:t>Geometry is selected to extend electric field efficiently.</a:t>
            </a:r>
            <a:endParaRPr sz="2300"/>
          </a:p>
          <a:p>
            <a:pPr indent="-284638" lvl="1" marL="742950" rtl="0" algn="l">
              <a:spcBef>
                <a:spcPts val="544"/>
              </a:spcBef>
              <a:spcAft>
                <a:spcPts val="0"/>
              </a:spcAft>
              <a:buSzPct val="100000"/>
              <a:buChar char="–"/>
            </a:pPr>
            <a:r>
              <a:rPr lang="en-US" sz="2300"/>
              <a:t>Material is selected to shield operating system.</a:t>
            </a:r>
            <a:endParaRPr sz="2300"/>
          </a:p>
          <a:p>
            <a:pPr indent="-386080" lvl="0" marL="342900" rtl="0" algn="l">
              <a:spcBef>
                <a:spcPts val="5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Plate Mounting</a:t>
            </a:r>
            <a:endParaRPr/>
          </a:p>
          <a:p>
            <a:pPr indent="-274796" lvl="1" marL="742950" rtl="0" algn="l">
              <a:spcBef>
                <a:spcPts val="544"/>
              </a:spcBef>
              <a:spcAft>
                <a:spcPts val="0"/>
              </a:spcAft>
              <a:buSzPct val="100000"/>
              <a:buChar char="–"/>
            </a:pPr>
            <a:r>
              <a:rPr lang="en-US" sz="2100"/>
              <a:t>Dimensions are determined to fit plate in chassis and be in line with PCB.</a:t>
            </a:r>
            <a:endParaRPr sz="21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ccd6620ceb_1_0"/>
          <p:cNvSpPr txBox="1"/>
          <p:nvPr/>
        </p:nvSpPr>
        <p:spPr>
          <a:xfrm>
            <a:off x="4855125" y="3963775"/>
            <a:ext cx="39951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Solutions:</a:t>
            </a:r>
            <a:endParaRPr sz="2400" u="sng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Simulations are done on Ansys Maxwell software.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Teflon is chosen due to almost similar dielectric values of the three tested materials.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95" name="Google Shape;295;g2ccd6620ceb_1_0"/>
          <p:cNvSpPr txBox="1"/>
          <p:nvPr/>
        </p:nvSpPr>
        <p:spPr>
          <a:xfrm>
            <a:off x="393575" y="3963775"/>
            <a:ext cx="42414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Challenges</a:t>
            </a:r>
            <a:r>
              <a:rPr lang="en-US" sz="2400" u="sng">
                <a:solidFill>
                  <a:schemeClr val="dk1"/>
                </a:solidFill>
              </a:rPr>
              <a:t>:</a:t>
            </a:r>
            <a:endParaRPr sz="2400" u="sng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I</a:t>
            </a:r>
            <a:r>
              <a:rPr lang="en-US" sz="1600">
                <a:solidFill>
                  <a:schemeClr val="dk1"/>
                </a:solidFill>
              </a:rPr>
              <a:t>nput of 100 kV is too much to test physically.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Teflon has a sufficient material breakdown temperature, but has the weakest dielectric strength.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cd6620ceb_1_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Accelerator Plate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22"/>
              <a:t>Michael Kim</a:t>
            </a:r>
            <a:endParaRPr sz="1422"/>
          </a:p>
        </p:txBody>
      </p:sp>
      <p:sp>
        <p:nvSpPr>
          <p:cNvPr id="301" name="Google Shape;301;g2ccd6620ceb_1_8"/>
          <p:cNvSpPr txBox="1"/>
          <p:nvPr>
            <p:ph idx="1" type="body"/>
          </p:nvPr>
        </p:nvSpPr>
        <p:spPr>
          <a:xfrm>
            <a:off x="434400" y="1785750"/>
            <a:ext cx="82752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g2ccd6620ceb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050" y="1852874"/>
            <a:ext cx="3932350" cy="20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ccd6620ceb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887" y="5357025"/>
            <a:ext cx="2463564" cy="14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ccd6620ceb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875" y="3921850"/>
            <a:ext cx="2262925" cy="14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ccd6620ceb_1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8325" y="3921850"/>
            <a:ext cx="2644010" cy="14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ccd6620ceb_1_8"/>
          <p:cNvSpPr/>
          <p:nvPr/>
        </p:nvSpPr>
        <p:spPr>
          <a:xfrm rot="-5400000">
            <a:off x="-1426125" y="3687600"/>
            <a:ext cx="4247100" cy="8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Lower Surface Area</a:t>
            </a:r>
            <a:endParaRPr/>
          </a:p>
        </p:txBody>
      </p:sp>
      <p:sp>
        <p:nvSpPr>
          <p:cNvPr id="307" name="Google Shape;307;g2ccd6620ceb_1_8"/>
          <p:cNvSpPr/>
          <p:nvPr/>
        </p:nvSpPr>
        <p:spPr>
          <a:xfrm rot="-5400000">
            <a:off x="6057750" y="3687600"/>
            <a:ext cx="4247100" cy="88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Lower Dielectric </a:t>
            </a:r>
            <a:r>
              <a:rPr lang="en-US"/>
              <a:t>Strength</a:t>
            </a:r>
            <a:endParaRPr/>
          </a:p>
        </p:txBody>
      </p:sp>
      <p:pic>
        <p:nvPicPr>
          <p:cNvPr id="308" name="Google Shape;308;g2ccd6620ceb_1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2725" y="5323213"/>
            <a:ext cx="2881051" cy="15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ccd6620ceb_1_8"/>
          <p:cNvSpPr/>
          <p:nvPr/>
        </p:nvSpPr>
        <p:spPr>
          <a:xfrm>
            <a:off x="5987375" y="1603350"/>
            <a:ext cx="1910100" cy="798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Higher Electric field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cd6620ceb_1_1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Accelerator Plate Specifications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22"/>
              <a:t>Michael Kim</a:t>
            </a:r>
            <a:endParaRPr sz="1422"/>
          </a:p>
        </p:txBody>
      </p:sp>
      <p:sp>
        <p:nvSpPr>
          <p:cNvPr id="315" name="Google Shape;315;g2ccd6620ceb_1_18"/>
          <p:cNvSpPr txBox="1"/>
          <p:nvPr>
            <p:ph idx="1" type="body"/>
          </p:nvPr>
        </p:nvSpPr>
        <p:spPr>
          <a:xfrm>
            <a:off x="513825" y="1690725"/>
            <a:ext cx="8275200" cy="4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6" name="Google Shape;316;g2ccd6620ceb_1_18"/>
          <p:cNvGraphicFramePr/>
          <p:nvPr/>
        </p:nvGraphicFramePr>
        <p:xfrm>
          <a:off x="3209525" y="215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{B1962706-AF9F-4523-BEAC-08119A2D6368}</a:tableStyleId>
              </a:tblPr>
              <a:tblGrid>
                <a:gridCol w="1783825"/>
                <a:gridCol w="1956075"/>
                <a:gridCol w="1839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Specification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Requirement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Result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Material Breakdown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&gt;150°C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Teflon (260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°C)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Plate Selection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Whichever outputs the highest electric field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Teflon Circular-Plate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Plastic Mounting Dimensions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 sufficient diameter to fit in chassis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74 mm (with 13 mm long prongs)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Metal Plate Dimensions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 sufficient diameter to fit in the plastic piece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70 mm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Four holes for thermionic cathodes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 mm diameter with each hole 25 mm from center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Fabricated (Thermionic cathodes neglected)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Middle hole for ionizer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 mm diameter, and for the hole to be in line with PCB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After mounting, hole is in line.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7" name="Google Shape;317;g2ccd6620ceb_1_18"/>
          <p:cNvPicPr preferRelativeResize="0"/>
          <p:nvPr/>
        </p:nvPicPr>
        <p:blipFill rotWithShape="1">
          <a:blip r:embed="rId3">
            <a:alphaModFix/>
          </a:blip>
          <a:srcRect b="0" l="4306" r="0" t="26144"/>
          <a:stretch/>
        </p:blipFill>
        <p:spPr>
          <a:xfrm>
            <a:off x="209725" y="1648150"/>
            <a:ext cx="2569125" cy="25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ccd6620ceb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298700"/>
            <a:ext cx="2345387" cy="25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d0baab17b_0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sp>
        <p:nvSpPr>
          <p:cNvPr id="324" name="Google Shape;324;g2cd0baab17b_0_2"/>
          <p:cNvSpPr txBox="1"/>
          <p:nvPr/>
        </p:nvSpPr>
        <p:spPr>
          <a:xfrm>
            <a:off x="4276100" y="2143400"/>
            <a:ext cx="46443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25" name="Google Shape;325;g2cd0baab17b_0_2"/>
          <p:cNvSpPr txBox="1"/>
          <p:nvPr/>
        </p:nvSpPr>
        <p:spPr>
          <a:xfrm>
            <a:off x="4232000" y="2063200"/>
            <a:ext cx="4732500" cy="4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MCU functioned properly when connected with the integrated PCB and the DC power supply.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Stepper motor control functioned properly with the integrated PCB.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26" name="Google Shape;326;g2cd0baab17b_0_2"/>
          <p:cNvPicPr preferRelativeResize="0"/>
          <p:nvPr/>
        </p:nvPicPr>
        <p:blipFill rotWithShape="1">
          <a:blip r:embed="rId3">
            <a:alphaModFix/>
          </a:blip>
          <a:srcRect b="11267" l="0" r="0" t="3821"/>
          <a:stretch/>
        </p:blipFill>
        <p:spPr>
          <a:xfrm>
            <a:off x="394575" y="2063200"/>
            <a:ext cx="3525251" cy="39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cd6620ceb_0_14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pic>
        <p:nvPicPr>
          <p:cNvPr id="111" name="Google Shape;111;g2ccd6620ceb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9700" y="3674625"/>
            <a:ext cx="4564598" cy="269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ccd6620ceb_0_142"/>
          <p:cNvSpPr txBox="1"/>
          <p:nvPr/>
        </p:nvSpPr>
        <p:spPr>
          <a:xfrm>
            <a:off x="457200" y="1852925"/>
            <a:ext cx="8229600" cy="13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Current Ion Thrusters have limited use cases due to many factors, including fuel cost and harsh ionization methods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d0baab17b_0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332" name="Google Shape;332;g2cd0baab17b_0_10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Challenges</a:t>
            </a:r>
            <a:r>
              <a:rPr lang="en-US" sz="2100"/>
              <a:t>:</a:t>
            </a:r>
            <a:endParaRPr sz="21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Some components missing or in development, unable to fully test.</a:t>
            </a:r>
            <a:endParaRPr sz="21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Changing the boost converter to output 48V instead of 33V.</a:t>
            </a:r>
            <a:endParaRPr sz="21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Inability to perform high voltage testing.</a:t>
            </a:r>
            <a:endParaRPr sz="2100"/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Switch from mass flow controller to manual mass flow valve removed ADC and DAC from microcontroller and added stepper motor driver.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Current Status:</a:t>
            </a:r>
            <a:endParaRPr sz="2100"/>
          </a:p>
          <a:p>
            <a:pPr indent="-3619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Testing PCB with two 12V batteries and load testing boost converter with higher current.</a:t>
            </a:r>
            <a:endParaRPr sz="2100"/>
          </a:p>
          <a:p>
            <a:pPr indent="-361950" lvl="0" marL="3429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Waiting for air compressor to test gas flow valve.</a:t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2cd47c24a68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788" y="1094375"/>
            <a:ext cx="67532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cd47c24a68_0_50"/>
          <p:cNvSpPr txBox="1"/>
          <p:nvPr>
            <p:ph idx="1" type="body"/>
          </p:nvPr>
        </p:nvSpPr>
        <p:spPr>
          <a:xfrm>
            <a:off x="3797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you!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cd6620ceb_0_193"/>
          <p:cNvSpPr txBox="1"/>
          <p:nvPr>
            <p:ph type="title"/>
          </p:nvPr>
        </p:nvSpPr>
        <p:spPr>
          <a:xfrm>
            <a:off x="457200" y="7702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118" name="Google Shape;118;g2ccd6620ceb_0_193"/>
          <p:cNvSpPr txBox="1"/>
          <p:nvPr>
            <p:ph idx="1" type="body"/>
          </p:nvPr>
        </p:nvSpPr>
        <p:spPr>
          <a:xfrm>
            <a:off x="103375" y="2049275"/>
            <a:ext cx="58344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RIOT Drive: New type of Ion Thruster that will reduce these limitations and operate with higher efficiency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Solution</a:t>
            </a:r>
            <a:endParaRPr sz="2400"/>
          </a:p>
          <a:p>
            <a:pPr indent="-292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Develop a prototype for the RIOT Drive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Internal Hardware</a:t>
            </a:r>
            <a:endParaRPr sz="2400"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Power Supply</a:t>
            </a:r>
            <a:endParaRPr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Microcontroller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Accelerator Plate</a:t>
            </a:r>
            <a:endParaRPr sz="2400"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Geometry Selection</a:t>
            </a:r>
            <a:endParaRPr sz="2400"/>
          </a:p>
        </p:txBody>
      </p:sp>
      <p:pic>
        <p:nvPicPr>
          <p:cNvPr id="119" name="Google Shape;119;g2ccd6620ceb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1125" y="4260400"/>
            <a:ext cx="3159350" cy="21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ccd6620ceb_0_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7589" y="1767500"/>
            <a:ext cx="3206411" cy="24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4"/>
          <p:cNvGrpSpPr/>
          <p:nvPr/>
        </p:nvGrpSpPr>
        <p:grpSpPr>
          <a:xfrm>
            <a:off x="4952900" y="2148475"/>
            <a:ext cx="3935250" cy="3829525"/>
            <a:chOff x="2588100" y="1852875"/>
            <a:chExt cx="3935250" cy="3829525"/>
          </a:xfrm>
        </p:grpSpPr>
        <p:pic>
          <p:nvPicPr>
            <p:cNvPr id="126" name="Google Shape;12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0640" y="1852875"/>
              <a:ext cx="3902710" cy="3829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4"/>
            <p:cNvSpPr/>
            <p:nvPr/>
          </p:nvSpPr>
          <p:spPr>
            <a:xfrm>
              <a:off x="2934475" y="1852875"/>
              <a:ext cx="1353000" cy="2035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588100" y="3790750"/>
              <a:ext cx="562800" cy="16236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118475" y="3855700"/>
              <a:ext cx="1796700" cy="18267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244150" y="1852875"/>
              <a:ext cx="1277100" cy="276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4"/>
          <p:cNvSpPr txBox="1"/>
          <p:nvPr>
            <p:ph type="title"/>
          </p:nvPr>
        </p:nvSpPr>
        <p:spPr>
          <a:xfrm>
            <a:off x="457200" y="8845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Project Diagram</a:t>
            </a:r>
            <a:endParaRPr/>
          </a:p>
        </p:txBody>
      </p:sp>
      <p:pic>
        <p:nvPicPr>
          <p:cNvPr id="132" name="Google Shape;1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" y="2511150"/>
            <a:ext cx="3149926" cy="31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 rot="-258454">
            <a:off x="7570719" y="2607722"/>
            <a:ext cx="535212" cy="89410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"/>
          <p:cNvSpPr/>
          <p:nvPr/>
        </p:nvSpPr>
        <p:spPr>
          <a:xfrm>
            <a:off x="7337225" y="4951375"/>
            <a:ext cx="1065000" cy="63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458100" y="1801125"/>
            <a:ext cx="987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Chassis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Frame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36" name="Google Shape;136;p4"/>
          <p:cNvCxnSpPr/>
          <p:nvPr/>
        </p:nvCxnSpPr>
        <p:spPr>
          <a:xfrm>
            <a:off x="739025" y="2421075"/>
            <a:ext cx="116400" cy="12111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4"/>
          <p:cNvSpPr txBox="1"/>
          <p:nvPr/>
        </p:nvSpPr>
        <p:spPr>
          <a:xfrm>
            <a:off x="1805325" y="1968313"/>
            <a:ext cx="180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Accelerator Plate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2483450" y="5734350"/>
            <a:ext cx="1239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Integrated PCB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32100" y="5734350"/>
            <a:ext cx="1239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Mounting Pieces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40" name="Google Shape;140;p4"/>
          <p:cNvCxnSpPr/>
          <p:nvPr/>
        </p:nvCxnSpPr>
        <p:spPr>
          <a:xfrm flipH="1">
            <a:off x="855400" y="4774875"/>
            <a:ext cx="251700" cy="10536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4"/>
          <p:cNvCxnSpPr/>
          <p:nvPr/>
        </p:nvCxnSpPr>
        <p:spPr>
          <a:xfrm>
            <a:off x="1959500" y="4552075"/>
            <a:ext cx="1012200" cy="12765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4"/>
          <p:cNvCxnSpPr>
            <a:stCxn id="137" idx="2"/>
          </p:cNvCxnSpPr>
          <p:nvPr/>
        </p:nvCxnSpPr>
        <p:spPr>
          <a:xfrm flipH="1">
            <a:off x="2066025" y="2399413"/>
            <a:ext cx="640200" cy="6804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4"/>
          <p:cNvCxnSpPr/>
          <p:nvPr/>
        </p:nvCxnSpPr>
        <p:spPr>
          <a:xfrm>
            <a:off x="4630350" y="2417425"/>
            <a:ext cx="681600" cy="2616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4"/>
          <p:cNvCxnSpPr/>
          <p:nvPr/>
        </p:nvCxnSpPr>
        <p:spPr>
          <a:xfrm flipH="1">
            <a:off x="7337125" y="1926075"/>
            <a:ext cx="94800" cy="2223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4"/>
          <p:cNvCxnSpPr/>
          <p:nvPr/>
        </p:nvCxnSpPr>
        <p:spPr>
          <a:xfrm flipH="1">
            <a:off x="8046625" y="1945525"/>
            <a:ext cx="435900" cy="6609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4"/>
          <p:cNvCxnSpPr/>
          <p:nvPr/>
        </p:nvCxnSpPr>
        <p:spPr>
          <a:xfrm flipH="1">
            <a:off x="4591400" y="5050288"/>
            <a:ext cx="361500" cy="455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4"/>
          <p:cNvCxnSpPr/>
          <p:nvPr/>
        </p:nvCxnSpPr>
        <p:spPr>
          <a:xfrm flipH="1">
            <a:off x="5717125" y="5977988"/>
            <a:ext cx="640200" cy="6804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4"/>
          <p:cNvCxnSpPr/>
          <p:nvPr/>
        </p:nvCxnSpPr>
        <p:spPr>
          <a:xfrm>
            <a:off x="7881325" y="5583763"/>
            <a:ext cx="367800" cy="7878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4"/>
          <p:cNvSpPr txBox="1"/>
          <p:nvPr/>
        </p:nvSpPr>
        <p:spPr>
          <a:xfrm>
            <a:off x="3774325" y="2148475"/>
            <a:ext cx="109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Boost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Converter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3607125" y="5304550"/>
            <a:ext cx="130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Buck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Converter 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417900" y="6176200"/>
            <a:ext cx="130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Buck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Converter 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6140624" y="1494875"/>
            <a:ext cx="199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Buck Converter 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7987538" y="1514425"/>
            <a:ext cx="109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PIC MCU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7595700" y="6299200"/>
            <a:ext cx="13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Motor Driver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g2cf6a0254ae_0_0"/>
          <p:cNvGrpSpPr/>
          <p:nvPr/>
        </p:nvGrpSpPr>
        <p:grpSpPr>
          <a:xfrm>
            <a:off x="2528775" y="2148375"/>
            <a:ext cx="3935250" cy="3829525"/>
            <a:chOff x="2588100" y="1852875"/>
            <a:chExt cx="3935250" cy="3829525"/>
          </a:xfrm>
        </p:grpSpPr>
        <p:pic>
          <p:nvPicPr>
            <p:cNvPr id="160" name="Google Shape;160;g2cf6a0254ae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0640" y="1852875"/>
              <a:ext cx="3902710" cy="3829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g2cf6a0254ae_0_0"/>
            <p:cNvSpPr/>
            <p:nvPr/>
          </p:nvSpPr>
          <p:spPr>
            <a:xfrm>
              <a:off x="2934475" y="1852875"/>
              <a:ext cx="1353000" cy="2035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g2cf6a0254ae_0_0"/>
            <p:cNvSpPr/>
            <p:nvPr/>
          </p:nvSpPr>
          <p:spPr>
            <a:xfrm>
              <a:off x="2588100" y="3790750"/>
              <a:ext cx="562800" cy="16236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g2cf6a0254ae_0_0"/>
            <p:cNvSpPr/>
            <p:nvPr/>
          </p:nvSpPr>
          <p:spPr>
            <a:xfrm>
              <a:off x="3118475" y="3855700"/>
              <a:ext cx="1796700" cy="18267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g2cf6a0254ae_0_0"/>
            <p:cNvSpPr/>
            <p:nvPr/>
          </p:nvSpPr>
          <p:spPr>
            <a:xfrm>
              <a:off x="4244150" y="1852875"/>
              <a:ext cx="1277100" cy="276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g2cf6a0254ae_0_0"/>
          <p:cNvSpPr txBox="1"/>
          <p:nvPr>
            <p:ph type="title"/>
          </p:nvPr>
        </p:nvSpPr>
        <p:spPr>
          <a:xfrm>
            <a:off x="457200" y="8845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Project Diagram</a:t>
            </a:r>
            <a:endParaRPr/>
          </a:p>
        </p:txBody>
      </p:sp>
      <p:sp>
        <p:nvSpPr>
          <p:cNvPr id="166" name="Google Shape;166;g2cf6a0254ae_0_0"/>
          <p:cNvSpPr/>
          <p:nvPr/>
        </p:nvSpPr>
        <p:spPr>
          <a:xfrm rot="-258454">
            <a:off x="5146594" y="2607622"/>
            <a:ext cx="535212" cy="89410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cf6a0254ae_0_0"/>
          <p:cNvSpPr/>
          <p:nvPr/>
        </p:nvSpPr>
        <p:spPr>
          <a:xfrm>
            <a:off x="4913100" y="4951275"/>
            <a:ext cx="1065000" cy="63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g2cf6a0254ae_0_0"/>
          <p:cNvCxnSpPr/>
          <p:nvPr/>
        </p:nvCxnSpPr>
        <p:spPr>
          <a:xfrm>
            <a:off x="2206225" y="2417325"/>
            <a:ext cx="681600" cy="2616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g2cf6a0254ae_0_0"/>
          <p:cNvCxnSpPr/>
          <p:nvPr/>
        </p:nvCxnSpPr>
        <p:spPr>
          <a:xfrm flipH="1">
            <a:off x="4913000" y="1925975"/>
            <a:ext cx="94800" cy="2223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g2cf6a0254ae_0_0"/>
          <p:cNvCxnSpPr>
            <a:endCxn id="166" idx="3"/>
          </p:cNvCxnSpPr>
          <p:nvPr/>
        </p:nvCxnSpPr>
        <p:spPr>
          <a:xfrm flipH="1">
            <a:off x="5681050" y="2617575"/>
            <a:ext cx="983700" cy="417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g2cf6a0254ae_0_0"/>
          <p:cNvCxnSpPr/>
          <p:nvPr/>
        </p:nvCxnSpPr>
        <p:spPr>
          <a:xfrm flipH="1">
            <a:off x="2167275" y="5050188"/>
            <a:ext cx="361500" cy="455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2cf6a0254ae_0_0"/>
          <p:cNvCxnSpPr/>
          <p:nvPr/>
        </p:nvCxnSpPr>
        <p:spPr>
          <a:xfrm flipH="1">
            <a:off x="3293000" y="5977888"/>
            <a:ext cx="640200" cy="6804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g2cf6a0254ae_0_0"/>
          <p:cNvCxnSpPr>
            <a:stCxn id="167" idx="3"/>
            <a:endCxn id="174" idx="0"/>
          </p:cNvCxnSpPr>
          <p:nvPr/>
        </p:nvCxnSpPr>
        <p:spPr>
          <a:xfrm>
            <a:off x="5978100" y="5267475"/>
            <a:ext cx="1210200" cy="2385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g2cf6a0254ae_0_0"/>
          <p:cNvSpPr txBox="1"/>
          <p:nvPr/>
        </p:nvSpPr>
        <p:spPr>
          <a:xfrm>
            <a:off x="1350200" y="2148375"/>
            <a:ext cx="109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Boost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Converter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6" name="Google Shape;176;g2cf6a0254ae_0_0"/>
          <p:cNvSpPr txBox="1"/>
          <p:nvPr/>
        </p:nvSpPr>
        <p:spPr>
          <a:xfrm>
            <a:off x="1183000" y="5304450"/>
            <a:ext cx="130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Buck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Converter 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7" name="Google Shape;177;g2cf6a0254ae_0_0"/>
          <p:cNvSpPr txBox="1"/>
          <p:nvPr/>
        </p:nvSpPr>
        <p:spPr>
          <a:xfrm>
            <a:off x="1993775" y="6176100"/>
            <a:ext cx="130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Buck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Converter 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8" name="Google Shape;178;g2cf6a0254ae_0_0"/>
          <p:cNvSpPr txBox="1"/>
          <p:nvPr/>
        </p:nvSpPr>
        <p:spPr>
          <a:xfrm>
            <a:off x="4193049" y="1514425"/>
            <a:ext cx="199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Buck Converter 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9" name="Google Shape;179;g2cf6a0254ae_0_0"/>
          <p:cNvSpPr txBox="1"/>
          <p:nvPr/>
        </p:nvSpPr>
        <p:spPr>
          <a:xfrm>
            <a:off x="6744413" y="2417325"/>
            <a:ext cx="109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PIC MCU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4" name="Google Shape;174;g2cf6a0254ae_0_0"/>
          <p:cNvSpPr txBox="1"/>
          <p:nvPr/>
        </p:nvSpPr>
        <p:spPr>
          <a:xfrm>
            <a:off x="6501800" y="5505900"/>
            <a:ext cx="137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Motor Driver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cd6620ceb_2_18"/>
          <p:cNvSpPr txBox="1"/>
          <p:nvPr>
            <p:ph type="title"/>
          </p:nvPr>
        </p:nvSpPr>
        <p:spPr>
          <a:xfrm>
            <a:off x="3506100" y="38600"/>
            <a:ext cx="56379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128"/>
              <a:buFont typeface="Arial"/>
              <a:buNone/>
            </a:pPr>
            <a:r>
              <a:rPr lang="en-US" sz="2755"/>
              <a:t>Power Design Accomplishments</a:t>
            </a:r>
            <a:endParaRPr sz="27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2"/>
              <a:t>Alejandro Torres</a:t>
            </a:r>
            <a:endParaRPr/>
          </a:p>
        </p:txBody>
      </p:sp>
      <p:grpSp>
        <p:nvGrpSpPr>
          <p:cNvPr id="186" name="Google Shape;186;g2ccd6620ceb_2_18"/>
          <p:cNvGrpSpPr/>
          <p:nvPr/>
        </p:nvGrpSpPr>
        <p:grpSpPr>
          <a:xfrm>
            <a:off x="2604375" y="4341108"/>
            <a:ext cx="3935250" cy="2438259"/>
            <a:chOff x="2588100" y="1852875"/>
            <a:chExt cx="3935250" cy="3829525"/>
          </a:xfrm>
        </p:grpSpPr>
        <p:pic>
          <p:nvPicPr>
            <p:cNvPr id="187" name="Google Shape;187;g2ccd6620ceb_2_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20640" y="1852875"/>
              <a:ext cx="3902710" cy="3829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g2ccd6620ceb_2_18"/>
            <p:cNvSpPr/>
            <p:nvPr/>
          </p:nvSpPr>
          <p:spPr>
            <a:xfrm>
              <a:off x="2934475" y="1852875"/>
              <a:ext cx="1353000" cy="20355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g2ccd6620ceb_2_18"/>
            <p:cNvSpPr/>
            <p:nvPr/>
          </p:nvSpPr>
          <p:spPr>
            <a:xfrm>
              <a:off x="2588100" y="3790750"/>
              <a:ext cx="562800" cy="16236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g2ccd6620ceb_2_18"/>
            <p:cNvSpPr/>
            <p:nvPr/>
          </p:nvSpPr>
          <p:spPr>
            <a:xfrm>
              <a:off x="3118475" y="3855700"/>
              <a:ext cx="1796700" cy="18267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g2ccd6620ceb_2_18"/>
            <p:cNvSpPr/>
            <p:nvPr/>
          </p:nvSpPr>
          <p:spPr>
            <a:xfrm>
              <a:off x="4244150" y="1852875"/>
              <a:ext cx="1277100" cy="2760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2" name="Google Shape;192;g2ccd6620ceb_2_18"/>
          <p:cNvCxnSpPr>
            <a:stCxn id="191" idx="3"/>
          </p:cNvCxnSpPr>
          <p:nvPr/>
        </p:nvCxnSpPr>
        <p:spPr>
          <a:xfrm flipH="1" rot="10800000">
            <a:off x="5537525" y="4935054"/>
            <a:ext cx="13749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g2ccd6620ceb_2_18"/>
          <p:cNvSpPr/>
          <p:nvPr/>
        </p:nvSpPr>
        <p:spPr>
          <a:xfrm>
            <a:off x="6933475" y="4226300"/>
            <a:ext cx="1882500" cy="138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Buck Converter 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</a:t>
            </a:r>
            <a:r>
              <a:rPr lang="en-US"/>
              <a:t>Buck Converter takes in 24V and outputs 3.3V required by the PIC18f24Q10</a:t>
            </a:r>
            <a:endParaRPr/>
          </a:p>
        </p:txBody>
      </p:sp>
      <p:cxnSp>
        <p:nvCxnSpPr>
          <p:cNvPr id="194" name="Google Shape;194;g2ccd6620ceb_2_18"/>
          <p:cNvCxnSpPr>
            <a:endCxn id="195" idx="1"/>
          </p:cNvCxnSpPr>
          <p:nvPr/>
        </p:nvCxnSpPr>
        <p:spPr>
          <a:xfrm>
            <a:off x="4904425" y="5930873"/>
            <a:ext cx="1905000" cy="2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g2ccd6620ceb_2_18"/>
          <p:cNvSpPr/>
          <p:nvPr/>
        </p:nvSpPr>
        <p:spPr>
          <a:xfrm>
            <a:off x="6809425" y="5623823"/>
            <a:ext cx="2130600" cy="119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Buck Converter 3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Buck Converter takes in 24V and outputs 5V required by the stepper motor</a:t>
            </a:r>
            <a:endParaRPr/>
          </a:p>
        </p:txBody>
      </p:sp>
      <p:cxnSp>
        <p:nvCxnSpPr>
          <p:cNvPr id="196" name="Google Shape;196;g2ccd6620ceb_2_18"/>
          <p:cNvCxnSpPr>
            <a:stCxn id="189" idx="1"/>
            <a:endCxn id="197" idx="3"/>
          </p:cNvCxnSpPr>
          <p:nvPr/>
        </p:nvCxnSpPr>
        <p:spPr>
          <a:xfrm rot="10800000">
            <a:off x="2076375" y="6073526"/>
            <a:ext cx="5280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g2ccd6620ceb_2_18"/>
          <p:cNvSpPr/>
          <p:nvPr/>
        </p:nvSpPr>
        <p:spPr>
          <a:xfrm>
            <a:off x="193775" y="5310023"/>
            <a:ext cx="1882500" cy="152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Buck Converter 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Buck Converter takes in 24V and outputs 5V required by the thermionic cathodes</a:t>
            </a:r>
            <a:endParaRPr/>
          </a:p>
        </p:txBody>
      </p:sp>
      <p:cxnSp>
        <p:nvCxnSpPr>
          <p:cNvPr id="198" name="Google Shape;198;g2ccd6620ceb_2_18"/>
          <p:cNvCxnSpPr>
            <a:stCxn id="188" idx="1"/>
            <a:endCxn id="199" idx="3"/>
          </p:cNvCxnSpPr>
          <p:nvPr/>
        </p:nvCxnSpPr>
        <p:spPr>
          <a:xfrm rot="10800000">
            <a:off x="2033350" y="4774010"/>
            <a:ext cx="917400" cy="2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g2ccd6620ceb_2_18"/>
          <p:cNvSpPr/>
          <p:nvPr/>
        </p:nvSpPr>
        <p:spPr>
          <a:xfrm>
            <a:off x="236675" y="4270586"/>
            <a:ext cx="1796700" cy="1006800"/>
          </a:xfrm>
          <a:prstGeom prst="roundRect">
            <a:avLst>
              <a:gd fmla="val 17535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Boost Converter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Boost converter takes in 24V and outputs 48V</a:t>
            </a:r>
            <a:endParaRPr/>
          </a:p>
        </p:txBody>
      </p:sp>
      <p:graphicFrame>
        <p:nvGraphicFramePr>
          <p:cNvPr id="200" name="Google Shape;200;g2ccd6620ceb_2_18"/>
          <p:cNvGraphicFramePr/>
          <p:nvPr/>
        </p:nvGraphicFramePr>
        <p:xfrm>
          <a:off x="276800" y="79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{B1962706-AF9F-4523-BEAC-08119A2D6368}</a:tableStyleId>
              </a:tblPr>
              <a:tblGrid>
                <a:gridCol w="2901125"/>
                <a:gridCol w="2901125"/>
                <a:gridCol w="2901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Specification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Requirements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Results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Boost Converter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PCB boosts the input voltage to a stable 48V Voltage with a current of 0.62A.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PCB boosts input to 48.6V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Output current still showing issues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Still needs testing.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Buck Converter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PCB bucks the 24V input voltage to 5V with Power ranging from 1-3W.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PCB converts the 24V </a:t>
                      </a:r>
                      <a:r>
                        <a:rPr lang="en-US"/>
                        <a:t>input</a:t>
                      </a:r>
                      <a:r>
                        <a:rPr lang="en-US"/>
                        <a:t> voltage to a 4.92V output.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Buck Converter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PCB bucks the input voltage to 3.3V with a 0.35A current output.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PCB converts the 24V input voltage to a 3.28V output.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Buck Converter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PCB bucks the input voltage to 5V with a 0.5A output current.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PCB converts the 24V input </a:t>
                      </a:r>
                      <a:r>
                        <a:rPr lang="en-US"/>
                        <a:t>voltage</a:t>
                      </a:r>
                      <a:r>
                        <a:rPr lang="en-US"/>
                        <a:t> to a 4.93V output.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cd6620ceb_2_12"/>
          <p:cNvSpPr txBox="1"/>
          <p:nvPr>
            <p:ph type="title"/>
          </p:nvPr>
        </p:nvSpPr>
        <p:spPr>
          <a:xfrm>
            <a:off x="54775" y="721400"/>
            <a:ext cx="55359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Power</a:t>
            </a:r>
            <a:r>
              <a:rPr lang="en-US"/>
              <a:t> Design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22"/>
              <a:t>Alejandro Torres</a:t>
            </a:r>
            <a:endParaRPr sz="1422"/>
          </a:p>
        </p:txBody>
      </p:sp>
      <p:pic>
        <p:nvPicPr>
          <p:cNvPr id="206" name="Google Shape;206;g2ccd6620ceb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150" y="3429000"/>
            <a:ext cx="3327850" cy="173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ccd6620ceb_2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150" y="5074275"/>
            <a:ext cx="3327850" cy="17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ccd6620ceb_2_12"/>
          <p:cNvSpPr txBox="1"/>
          <p:nvPr/>
        </p:nvSpPr>
        <p:spPr>
          <a:xfrm>
            <a:off x="225475" y="1690650"/>
            <a:ext cx="5470500" cy="51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Boost Converter </a:t>
            </a:r>
            <a:r>
              <a:rPr lang="en-US" sz="2400">
                <a:solidFill>
                  <a:schemeClr val="dk1"/>
                </a:solidFill>
              </a:rPr>
              <a:t>still has some issues when testing. A higher input current is needed to resolve this issue.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Buck Converters 1-3 all convert the input voltage to the required voltages needed for each component.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9" name="Google Shape;209;g2ccd6620ceb_2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6150" y="0"/>
            <a:ext cx="3327850" cy="1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ccd6620ceb_2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150" y="1690650"/>
            <a:ext cx="3327850" cy="1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cd6620ceb_2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Power Design</a:t>
            </a:r>
            <a:r>
              <a:rPr lang="en-US"/>
              <a:t> Challenges and Solutions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1422"/>
              <a:t>Alejandro Torres</a:t>
            </a:r>
            <a:endParaRPr sz="1422"/>
          </a:p>
        </p:txBody>
      </p:sp>
      <p:sp>
        <p:nvSpPr>
          <p:cNvPr id="216" name="Google Shape;216;g2ccd6620ceb_2_6"/>
          <p:cNvSpPr txBox="1"/>
          <p:nvPr>
            <p:ph idx="1" type="body"/>
          </p:nvPr>
        </p:nvSpPr>
        <p:spPr>
          <a:xfrm>
            <a:off x="307600" y="1899900"/>
            <a:ext cx="411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544"/>
              </a:spcBef>
              <a:spcAft>
                <a:spcPts val="0"/>
              </a:spcAft>
              <a:buNone/>
            </a:pPr>
            <a:r>
              <a:rPr lang="en-US" sz="2400" u="sng"/>
              <a:t>Challenges</a:t>
            </a:r>
            <a:endParaRPr sz="2400" u="sng"/>
          </a:p>
          <a:p>
            <a:pPr indent="-355600" lvl="0" marL="457200" rtl="0" algn="l">
              <a:spcBef>
                <a:spcPts val="544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Issues when trying to design boost converter. Not meeting the correct output current.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MCU not working with the 5V buck converter.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Missing some components to test such as the thermionic cathodes.</a:t>
            </a:r>
            <a:endParaRPr sz="2000"/>
          </a:p>
        </p:txBody>
      </p:sp>
      <p:sp>
        <p:nvSpPr>
          <p:cNvPr id="217" name="Google Shape;217;g2ccd6620ceb_2_6"/>
          <p:cNvSpPr txBox="1"/>
          <p:nvPr>
            <p:ph idx="1" type="body"/>
          </p:nvPr>
        </p:nvSpPr>
        <p:spPr>
          <a:xfrm>
            <a:off x="4572000" y="1899900"/>
            <a:ext cx="411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544"/>
              </a:spcBef>
              <a:spcAft>
                <a:spcPts val="0"/>
              </a:spcAft>
              <a:buNone/>
            </a:pPr>
            <a:r>
              <a:rPr lang="en-US" sz="2400" u="sng"/>
              <a:t>Solutions</a:t>
            </a:r>
            <a:endParaRPr sz="2400" u="sng"/>
          </a:p>
          <a:p>
            <a:pPr indent="-355600" lvl="0" marL="457200" rtl="0" algn="l">
              <a:spcBef>
                <a:spcPts val="544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Redesigned converter, needing a higher input current than 1A.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Testing the MCU with 3.3V and then redesigning the </a:t>
            </a:r>
            <a:r>
              <a:rPr lang="en-US" sz="2000"/>
              <a:t>buck converter to meet the specification to power the MCU and then finally integrating.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Load testing the converters to ensure these components receive the correct power specifications.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d47c24a68_0_100"/>
          <p:cNvSpPr txBox="1"/>
          <p:nvPr/>
        </p:nvSpPr>
        <p:spPr>
          <a:xfrm>
            <a:off x="445800" y="891700"/>
            <a:ext cx="8252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Microcontroller Flow Diagram</a:t>
            </a:r>
            <a:br>
              <a:rPr b="1" lang="en-US" sz="3200">
                <a:solidFill>
                  <a:schemeClr val="dk1"/>
                </a:solidFill>
              </a:rPr>
            </a:br>
            <a:r>
              <a:rPr b="1" lang="en-US" sz="1422">
                <a:solidFill>
                  <a:schemeClr val="dk1"/>
                </a:solidFill>
              </a:rPr>
              <a:t>Joshua Feldman</a:t>
            </a:r>
            <a:endParaRPr b="1" sz="3200">
              <a:solidFill>
                <a:schemeClr val="dk1"/>
              </a:solidFill>
            </a:endParaRPr>
          </a:p>
        </p:txBody>
      </p:sp>
      <p:pic>
        <p:nvPicPr>
          <p:cNvPr id="224" name="Google Shape;224;g2cd47c24a68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273" y="1933700"/>
            <a:ext cx="4865475" cy="392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